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6" r:id="rId12"/>
    <p:sldId id="268" r:id="rId13"/>
    <p:sldId id="269" r:id="rId14"/>
    <p:sldId id="270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E58AA338-5655-49D7-BBAE-DFBD47BAD1D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743200"/>
            <a:ext cx="6400800" cy="304800"/>
          </a:xfrm>
        </p:spPr>
        <p:txBody>
          <a:bodyPr/>
          <a:lstStyle>
            <a:lvl1pPr marL="0" indent="0">
              <a:buFontTx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9939" name="Picture 3" descr="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</p:spPr>
      </p:pic>
      <p:pic>
        <p:nvPicPr>
          <p:cNvPr id="39940" name="Picture 4" descr="welcomebann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8200"/>
            <a:ext cx="9144000" cy="914400"/>
          </a:xfrm>
          <a:prstGeom prst="rect">
            <a:avLst/>
          </a:prstGeom>
          <a:noFill/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0069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0" y="1828800"/>
            <a:ext cx="9144000" cy="533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79438"/>
            <a:ext cx="2057400" cy="5287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79438"/>
            <a:ext cx="6019800" cy="5287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38915" name="Picture 3" descr="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71500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79438"/>
            <a:ext cx="7086600" cy="519112"/>
          </a:xfrm>
          <a:prstGeom prst="rect">
            <a:avLst/>
          </a:prstGeom>
          <a:solidFill>
            <a:srgbClr val="00693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57200" y="1219200"/>
            <a:ext cx="8305800" cy="4724400"/>
          </a:xfrm>
          <a:prstGeom prst="rect">
            <a:avLst/>
          </a:prstGeom>
          <a:noFill/>
          <a:ln w="9525">
            <a:solidFill>
              <a:srgbClr val="00693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0069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Work Space Planning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743200"/>
            <a:ext cx="6400800" cy="1828800"/>
          </a:xfrm>
        </p:spPr>
        <p:txBody>
          <a:bodyPr/>
          <a:lstStyle/>
          <a:p>
            <a:r>
              <a:rPr lang="en-US" dirty="0"/>
              <a:t>Part of the </a:t>
            </a:r>
            <a:r>
              <a:rPr lang="en-US" b="1" dirty="0"/>
              <a:t>Organizing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function of management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Flexibility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Modular furniture</a:t>
            </a:r>
          </a:p>
          <a:p>
            <a:r>
              <a:rPr lang="en-US"/>
              <a:t>Partitions, cubbies, instead of permanent walls</a:t>
            </a:r>
          </a:p>
          <a:p>
            <a:r>
              <a:rPr lang="en-US"/>
              <a:t>Power strips and outlet locations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Personal Needs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Territoriality</a:t>
            </a:r>
          </a:p>
          <a:p>
            <a:pPr lvl="1"/>
            <a:r>
              <a:rPr lang="en-US"/>
              <a:t>We are creatures of habit</a:t>
            </a:r>
          </a:p>
          <a:p>
            <a:pPr lvl="1"/>
            <a:r>
              <a:rPr lang="en-US"/>
              <a:t>We want to have the ability to control the areas where we work</a:t>
            </a:r>
          </a:p>
          <a:p>
            <a:r>
              <a:rPr lang="en-US"/>
              <a:t>Privacy</a:t>
            </a:r>
          </a:p>
          <a:p>
            <a:r>
              <a:rPr lang="en-US"/>
              <a:t>Age</a:t>
            </a:r>
          </a:p>
          <a:p>
            <a:r>
              <a:rPr lang="en-US"/>
              <a:t>Medical conditions/disabilities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 Needs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Fire extinguishers</a:t>
            </a:r>
          </a:p>
          <a:p>
            <a:endParaRPr lang="en-US"/>
          </a:p>
          <a:p>
            <a:r>
              <a:rPr lang="en-US"/>
              <a:t>Step stools, non-slip surfaces</a:t>
            </a:r>
          </a:p>
          <a:p>
            <a:pPr>
              <a:buFontTx/>
              <a:buNone/>
            </a:pPr>
            <a:endParaRPr lang="en-US"/>
          </a:p>
          <a:p>
            <a:r>
              <a:rPr lang="en-US"/>
              <a:t>Wheeled carts</a:t>
            </a:r>
          </a:p>
          <a:p>
            <a:endParaRPr lang="en-US"/>
          </a:p>
          <a:p>
            <a:r>
              <a:rPr lang="en-US"/>
              <a:t>Counters to lay things on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Needs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Positive environment</a:t>
            </a:r>
          </a:p>
          <a:p>
            <a:pPr lvl="1"/>
            <a:r>
              <a:rPr lang="en-US"/>
              <a:t>Motivates people, fewer sick days and increased productivity</a:t>
            </a:r>
          </a:p>
          <a:p>
            <a:r>
              <a:rPr lang="en-US"/>
              <a:t>Team approach</a:t>
            </a:r>
          </a:p>
          <a:p>
            <a:pPr lvl="1"/>
            <a:r>
              <a:rPr lang="en-US"/>
              <a:t>Work stations in clusters enable employees to easily ask questions and discuss their work</a:t>
            </a:r>
          </a:p>
          <a:p>
            <a:r>
              <a:rPr lang="en-US"/>
              <a:t>Social opportunities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Esthetics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Color</a:t>
            </a:r>
          </a:p>
          <a:p>
            <a:pPr>
              <a:lnSpc>
                <a:spcPct val="90000"/>
              </a:lnSpc>
            </a:pPr>
            <a:r>
              <a:rPr lang="en-US"/>
              <a:t>Lighting</a:t>
            </a:r>
          </a:p>
          <a:p>
            <a:pPr>
              <a:lnSpc>
                <a:spcPct val="90000"/>
              </a:lnSpc>
            </a:pPr>
            <a:r>
              <a:rPr lang="en-US"/>
              <a:t>Temperature</a:t>
            </a:r>
          </a:p>
          <a:p>
            <a:pPr>
              <a:lnSpc>
                <a:spcPct val="90000"/>
              </a:lnSpc>
            </a:pPr>
            <a:r>
              <a:rPr lang="en-US"/>
              <a:t>Auditory impacts</a:t>
            </a:r>
          </a:p>
          <a:p>
            <a:pPr lvl="1">
              <a:lnSpc>
                <a:spcPct val="90000"/>
              </a:lnSpc>
            </a:pPr>
            <a:r>
              <a:rPr lang="en-US"/>
              <a:t>Sound conditioning, soundproofing</a:t>
            </a:r>
          </a:p>
          <a:p>
            <a:pPr lvl="1">
              <a:lnSpc>
                <a:spcPct val="90000"/>
              </a:lnSpc>
            </a:pPr>
            <a:r>
              <a:rPr lang="en-US"/>
              <a:t>What do you think about music?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Effective Space Planning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Has the following characteristics:</a:t>
            </a:r>
          </a:p>
          <a:p>
            <a:pPr lvl="1"/>
            <a:r>
              <a:rPr lang="en-US"/>
              <a:t>Keeps costs to a minimum</a:t>
            </a:r>
          </a:p>
          <a:p>
            <a:pPr lvl="1"/>
            <a:r>
              <a:rPr lang="en-US"/>
              <a:t>Contributes to the quality of the work</a:t>
            </a:r>
          </a:p>
          <a:p>
            <a:pPr lvl="1"/>
            <a:r>
              <a:rPr lang="en-US"/>
              <a:t>Contributes to employee satisfaction</a:t>
            </a:r>
          </a:p>
          <a:p>
            <a:pPr lvl="1"/>
            <a:r>
              <a:rPr lang="en-US"/>
              <a:t>Contributes to services provided by the department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Space Need Can Change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Space and layout should be reevaluated periodically to determine any needs for changing the layout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Ergonomics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The science concerned with the relationship of people to their work environment</a:t>
            </a:r>
          </a:p>
          <a:p>
            <a:pPr lvl="2"/>
            <a:r>
              <a:rPr lang="en-US"/>
              <a:t>Good ergonomics helps to prevent injury</a:t>
            </a:r>
          </a:p>
          <a:p>
            <a:pPr lvl="1"/>
            <a:r>
              <a:rPr lang="en-US"/>
              <a:t>Affects performance and morale</a:t>
            </a:r>
          </a:p>
          <a:p>
            <a:pPr lvl="1"/>
            <a:r>
              <a:rPr lang="en-US"/>
              <a:t>Considers the following:</a:t>
            </a:r>
          </a:p>
          <a:p>
            <a:pPr lvl="2"/>
            <a:r>
              <a:rPr lang="en-US"/>
              <a:t>Adjustability of furniture</a:t>
            </a:r>
          </a:p>
          <a:p>
            <a:pPr lvl="2"/>
            <a:r>
              <a:rPr lang="en-US"/>
              <a:t>Breaks and changes in jobs with repetition</a:t>
            </a:r>
          </a:p>
          <a:p>
            <a:pPr lvl="2"/>
            <a:r>
              <a:rPr lang="en-US"/>
              <a:t>Equipment and tools within reach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Poor Ergonomics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result in cumulative trauma disorders and repetitive strain (or stress) injuries</a:t>
            </a:r>
          </a:p>
          <a:p>
            <a:pPr lvl="1"/>
            <a:r>
              <a:rPr lang="en-US"/>
              <a:t>CTD:  cumulative trauma disorders</a:t>
            </a:r>
          </a:p>
          <a:p>
            <a:pPr lvl="1"/>
            <a:r>
              <a:rPr lang="en-US"/>
              <a:t>RSI:  repetitive stress injuries</a:t>
            </a:r>
          </a:p>
          <a:p>
            <a:endParaRPr lang="en-US"/>
          </a:p>
          <a:p>
            <a:r>
              <a:rPr lang="en-US"/>
              <a:t>Common injuries or disorders</a:t>
            </a:r>
          </a:p>
          <a:p>
            <a:pPr lvl="1"/>
            <a:r>
              <a:rPr lang="en-US"/>
              <a:t>Carpal tunnel syndrome</a:t>
            </a:r>
          </a:p>
          <a:p>
            <a:pPr lvl="1"/>
            <a:r>
              <a:rPr lang="en-US"/>
              <a:t>Upper back and neck strain</a:t>
            </a:r>
          </a:p>
          <a:p>
            <a:pPr lvl="1"/>
            <a:r>
              <a:rPr lang="en-US"/>
              <a:t>Eyestrain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Ergonomic Management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Education of staff</a:t>
            </a:r>
          </a:p>
          <a:p>
            <a:r>
              <a:rPr lang="en-US"/>
              <a:t>Hourly stretch and eyestrain breaks</a:t>
            </a:r>
          </a:p>
          <a:p>
            <a:r>
              <a:rPr lang="en-US"/>
              <a:t>Simple and inexpensive equipment modifications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Space Planning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Organizing and managing space</a:t>
            </a:r>
          </a:p>
          <a:p>
            <a:r>
              <a:rPr lang="en-US"/>
              <a:t>Includes arranging work space so that procedures can be accomplished efficiently</a:t>
            </a:r>
          </a:p>
          <a:p>
            <a:r>
              <a:rPr lang="en-US"/>
              <a:t>Creating a comfortable and productive work area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Recommended Activity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Perform a Web search to find out more information about ergonomics</a:t>
            </a:r>
          </a:p>
          <a:p>
            <a:endParaRPr lang="en-US"/>
          </a:p>
          <a:p>
            <a:r>
              <a:rPr lang="en-US"/>
              <a:t>This will also help you to successfully complete this week’s Professional Practice Activity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Things to consider: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Work flow</a:t>
            </a:r>
          </a:p>
          <a:p>
            <a:r>
              <a:rPr lang="en-US"/>
              <a:t>Traffic patterns</a:t>
            </a:r>
          </a:p>
          <a:p>
            <a:r>
              <a:rPr lang="en-US"/>
              <a:t>Functions performed in the work space</a:t>
            </a:r>
          </a:p>
          <a:p>
            <a:r>
              <a:rPr lang="en-US"/>
              <a:t>Need for confidentiality</a:t>
            </a:r>
          </a:p>
          <a:p>
            <a:r>
              <a:rPr lang="en-US"/>
              <a:t>Shift workers sharing work space</a:t>
            </a:r>
          </a:p>
          <a:p>
            <a:r>
              <a:rPr lang="en-US"/>
              <a:t>Flexibility for the future</a:t>
            </a:r>
          </a:p>
          <a:p>
            <a:r>
              <a:rPr lang="en-US"/>
              <a:t>Personal needs</a:t>
            </a:r>
          </a:p>
          <a:p>
            <a:r>
              <a:rPr lang="en-US"/>
              <a:t>Safety needs</a:t>
            </a:r>
          </a:p>
          <a:p>
            <a:r>
              <a:rPr lang="en-US"/>
              <a:t>Social needs</a:t>
            </a:r>
          </a:p>
          <a:p>
            <a:r>
              <a:rPr lang="en-US"/>
              <a:t>Esthetics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Flow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most important consideration in planning an office layout</a:t>
            </a:r>
          </a:p>
          <a:p>
            <a:r>
              <a:rPr lang="en-US"/>
              <a:t>Well designed work flow is critical to achieving optimal efficiency and productivity</a:t>
            </a:r>
          </a:p>
          <a:p>
            <a:r>
              <a:rPr lang="en-US"/>
              <a:t>Considerations</a:t>
            </a:r>
          </a:p>
          <a:p>
            <a:pPr lvl="1"/>
            <a:r>
              <a:rPr lang="en-US"/>
              <a:t>Smooth transition from one task to another</a:t>
            </a:r>
          </a:p>
          <a:p>
            <a:pPr lvl="1"/>
            <a:r>
              <a:rPr lang="en-US"/>
              <a:t>Little duplication of effort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Traffic Patterns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Consider both employees and visitors</a:t>
            </a:r>
          </a:p>
          <a:p>
            <a:r>
              <a:rPr lang="en-US"/>
              <a:t>Location of entrances</a:t>
            </a:r>
          </a:p>
          <a:p>
            <a:r>
              <a:rPr lang="en-US"/>
              <a:t>Look at teams and work groups</a:t>
            </a:r>
          </a:p>
          <a:p>
            <a:pPr lvl="1"/>
            <a:r>
              <a:rPr lang="en-US"/>
              <a:t>Employees should be close to the equipment and materials that they use most often</a:t>
            </a:r>
          </a:p>
          <a:p>
            <a:pPr lvl="1"/>
            <a:r>
              <a:rPr lang="en-US"/>
              <a:t>Employees who work together should be in close proximity to one another for ease in communication</a:t>
            </a:r>
          </a:p>
          <a:p>
            <a:r>
              <a:rPr lang="en-US"/>
              <a:t>Supervisors close to the staff they supervise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Traffic Patterns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Trip Frequency Chart</a:t>
            </a:r>
          </a:p>
          <a:p>
            <a:pPr lvl="1">
              <a:lnSpc>
                <a:spcPct val="90000"/>
              </a:lnSpc>
            </a:pPr>
            <a:r>
              <a:rPr lang="en-US"/>
              <a:t>Look at employees who move around often and have to leave the area</a:t>
            </a:r>
          </a:p>
          <a:p>
            <a:pPr lvl="1">
              <a:lnSpc>
                <a:spcPct val="90000"/>
              </a:lnSpc>
            </a:pPr>
            <a:r>
              <a:rPr lang="en-US"/>
              <a:t>If the chart shows much movement between two groups, those employees should be located next to each other</a:t>
            </a:r>
          </a:p>
          <a:p>
            <a:pPr lvl="1">
              <a:lnSpc>
                <a:spcPct val="90000"/>
              </a:lnSpc>
            </a:pPr>
            <a:r>
              <a:rPr lang="en-US"/>
              <a:t>Helps decide which functions should be close to one another</a:t>
            </a:r>
          </a:p>
          <a:p>
            <a:pPr lvl="1">
              <a:lnSpc>
                <a:spcPct val="90000"/>
              </a:lnSpc>
            </a:pPr>
            <a:r>
              <a:rPr lang="en-US"/>
              <a:t>See example in your assigned reading this week.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Performed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Reception area</a:t>
            </a:r>
          </a:p>
          <a:p>
            <a:pPr lvl="1">
              <a:lnSpc>
                <a:spcPct val="90000"/>
              </a:lnSpc>
            </a:pPr>
            <a:r>
              <a:rPr lang="en-US"/>
              <a:t>Attractive, neat, uncluttered</a:t>
            </a:r>
          </a:p>
          <a:p>
            <a:pPr lvl="1">
              <a:lnSpc>
                <a:spcPct val="90000"/>
              </a:lnSpc>
            </a:pPr>
            <a:r>
              <a:rPr lang="en-US"/>
              <a:t>Out of the way of the work flow</a:t>
            </a:r>
          </a:p>
          <a:p>
            <a:pPr>
              <a:lnSpc>
                <a:spcPct val="90000"/>
              </a:lnSpc>
            </a:pPr>
            <a:r>
              <a:rPr lang="en-US"/>
              <a:t>Functions that create a lot of noise or activity vs. functions that need quiet</a:t>
            </a:r>
          </a:p>
          <a:p>
            <a:pPr lvl="1">
              <a:lnSpc>
                <a:spcPct val="90000"/>
              </a:lnSpc>
            </a:pPr>
            <a:r>
              <a:rPr lang="en-US"/>
              <a:t>Transcription</a:t>
            </a:r>
          </a:p>
          <a:p>
            <a:pPr lvl="1">
              <a:lnSpc>
                <a:spcPct val="90000"/>
              </a:lnSpc>
            </a:pPr>
            <a:r>
              <a:rPr lang="en-US"/>
              <a:t>Coding</a:t>
            </a:r>
          </a:p>
          <a:p>
            <a:pPr lvl="1">
              <a:lnSpc>
                <a:spcPct val="90000"/>
              </a:lnSpc>
            </a:pPr>
            <a:r>
              <a:rPr lang="en-US"/>
              <a:t>Doctor’s chart completion/dictation area</a:t>
            </a:r>
          </a:p>
          <a:p>
            <a:pPr>
              <a:lnSpc>
                <a:spcPct val="90000"/>
              </a:lnSpc>
            </a:pPr>
            <a:r>
              <a:rPr lang="en-US"/>
              <a:t>Functions that are related should be located close together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Need for Confidentiality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Controlled access</a:t>
            </a:r>
          </a:p>
          <a:p>
            <a:pPr lvl="1"/>
            <a:r>
              <a:rPr lang="en-US"/>
              <a:t>For example, the file room</a:t>
            </a:r>
          </a:p>
          <a:p>
            <a:r>
              <a:rPr lang="en-US"/>
              <a:t>Privacy for conversations</a:t>
            </a:r>
          </a:p>
          <a:p>
            <a:r>
              <a:rPr lang="en-US"/>
              <a:t>Privacy for dictation/transcription</a:t>
            </a:r>
          </a:p>
          <a:p>
            <a:r>
              <a:rPr lang="en-US"/>
              <a:t>Fax machine</a:t>
            </a:r>
          </a:p>
          <a:p>
            <a:r>
              <a:rPr lang="en-US"/>
              <a:t>Computer screens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Shift Workers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Shift workers often share a desk with the person who works the shift before or after them</a:t>
            </a:r>
          </a:p>
          <a:p>
            <a:pPr lvl="1"/>
            <a:r>
              <a:rPr lang="en-US"/>
              <a:t>Consider personal space needs</a:t>
            </a:r>
          </a:p>
          <a:p>
            <a:pPr lvl="2"/>
            <a:r>
              <a:rPr lang="en-US"/>
              <a:t>Personal drawer, lockable</a:t>
            </a:r>
          </a:p>
          <a:p>
            <a:pPr lvl="2"/>
            <a:r>
              <a:rPr lang="en-US"/>
              <a:t>Own bulletin board, etc.</a:t>
            </a:r>
          </a:p>
          <a:p>
            <a:pPr lvl="1"/>
            <a:r>
              <a:rPr lang="en-US"/>
              <a:t>Adjustable chair and other equipment</a:t>
            </a:r>
          </a:p>
          <a:p>
            <a:pPr lvl="2"/>
            <a:r>
              <a:rPr lang="en-US"/>
              <a:t>Each employee can adjust to fit as needed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nlineSchoolPPTmaster">
  <a:themeElements>
    <a:clrScheme name="1_OnlineSchoolPPT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OnlineSchoolPPT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OnlineSchoolPPT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lineSchoolPPT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lineSchoolPPT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lineSchoolPPT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lineSchoolPPT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nlineSchoolPPT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lineSchoolPPT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lineSchoolPPT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lineSchoolPPT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lineSchoolPPT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lineSchoolPPT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OnlineSchoolPPT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603</Words>
  <Application/>
  <PresentationFormat>On-screen Show (4:3)</PresentationFormat>
  <Paragraphs>126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Verdana</vt:lpstr>
      <vt:lpstr>1_OnlineSchoolPPTmaster</vt:lpstr>
      <vt:lpstr>Work Space Planning</vt:lpstr>
      <vt:lpstr>Work Space Planning</vt:lpstr>
      <vt:lpstr>Things to consider:</vt:lpstr>
      <vt:lpstr>Work Flow</vt:lpstr>
      <vt:lpstr>Traffic Patterns</vt:lpstr>
      <vt:lpstr>Traffic Patterns</vt:lpstr>
      <vt:lpstr>Functions Performed</vt:lpstr>
      <vt:lpstr>Need for Confidentiality</vt:lpstr>
      <vt:lpstr>Shift Workers</vt:lpstr>
      <vt:lpstr>Flexibility</vt:lpstr>
      <vt:lpstr>Personal Needs</vt:lpstr>
      <vt:lpstr>Safety Needs</vt:lpstr>
      <vt:lpstr>Social Needs</vt:lpstr>
      <vt:lpstr>Esthetics</vt:lpstr>
      <vt:lpstr>Effective Space Planning</vt:lpstr>
      <vt:lpstr>Space Need Can Change</vt:lpstr>
      <vt:lpstr>Ergonomics</vt:lpstr>
      <vt:lpstr>Poor Ergonomics</vt:lpstr>
      <vt:lpstr>Ergonomic Management</vt:lpstr>
      <vt:lpstr>Recommended Activity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Space Planning</dc:title>
  <dc:creator>EMIE09</dc:creator>
  <cp:lastModifiedBy>EMIE09</cp:lastModifiedBy>
  <cp:revision>1</cp:revision>
  <dcterms:modified xsi:type="dcterms:W3CDTF">2017-04-28T06:13:23Z</dcterms:modified>
</cp:coreProperties>
</file>